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5" r:id="rId9"/>
    <p:sldId id="266" r:id="rId10"/>
    <p:sldId id="267" r:id="rId11"/>
    <p:sldId id="268" r:id="rId12"/>
    <p:sldId id="269" r:id="rId13"/>
    <p:sldId id="270" r:id="rId14"/>
    <p:sldId id="271" r:id="rId15"/>
    <p:sldId id="272" r:id="rId16"/>
    <p:sldId id="273"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959" autoAdjust="0"/>
    <p:restoredTop sz="94660"/>
  </p:normalViewPr>
  <p:slideViewPr>
    <p:cSldViewPr snapToGrid="0">
      <p:cViewPr>
        <p:scale>
          <a:sx n="70" d="100"/>
          <a:sy n="70" d="100"/>
        </p:scale>
        <p:origin x="-582" y="-18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3BA0B55-8129-4C41-9D03-90594469FA18}" type="datetimeFigureOut">
              <a:rPr lang="en-US" smtClean="0"/>
              <a:t>11/12/2020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567D5A-C5B4-40BA-83B3-E0005969332B}" type="slidenum">
              <a:rPr lang="en-US" smtClean="0"/>
              <a:t>‹#›</a:t>
            </a:fld>
            <a:endParaRPr lang="en-US"/>
          </a:p>
        </p:txBody>
      </p:sp>
    </p:spTree>
    <p:extLst>
      <p:ext uri="{BB962C8B-B14F-4D97-AF65-F5344CB8AC3E}">
        <p14:creationId xmlns:p14="http://schemas.microsoft.com/office/powerpoint/2010/main" val="12837268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3BA0B55-8129-4C41-9D03-90594469FA18}" type="datetimeFigureOut">
              <a:rPr lang="en-US" smtClean="0"/>
              <a:t>11/12/2020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567D5A-C5B4-40BA-83B3-E0005969332B}" type="slidenum">
              <a:rPr lang="en-US" smtClean="0"/>
              <a:t>‹#›</a:t>
            </a:fld>
            <a:endParaRPr lang="en-US"/>
          </a:p>
        </p:txBody>
      </p:sp>
    </p:spTree>
    <p:extLst>
      <p:ext uri="{BB962C8B-B14F-4D97-AF65-F5344CB8AC3E}">
        <p14:creationId xmlns:p14="http://schemas.microsoft.com/office/powerpoint/2010/main" val="1276585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3BA0B55-8129-4C41-9D03-90594469FA18}" type="datetimeFigureOut">
              <a:rPr lang="en-US" smtClean="0"/>
              <a:t>11/12/2020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567D5A-C5B4-40BA-83B3-E0005969332B}" type="slidenum">
              <a:rPr lang="en-US" smtClean="0"/>
              <a:t>‹#›</a:t>
            </a:fld>
            <a:endParaRPr lang="en-US"/>
          </a:p>
        </p:txBody>
      </p:sp>
    </p:spTree>
    <p:extLst>
      <p:ext uri="{BB962C8B-B14F-4D97-AF65-F5344CB8AC3E}">
        <p14:creationId xmlns:p14="http://schemas.microsoft.com/office/powerpoint/2010/main" val="5050120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3BA0B55-8129-4C41-9D03-90594469FA18}" type="datetimeFigureOut">
              <a:rPr lang="en-US" smtClean="0"/>
              <a:t>11/12/2020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567D5A-C5B4-40BA-83B3-E0005969332B}" type="slidenum">
              <a:rPr lang="en-US" smtClean="0"/>
              <a:t>‹#›</a:t>
            </a:fld>
            <a:endParaRPr lang="en-US"/>
          </a:p>
        </p:txBody>
      </p:sp>
    </p:spTree>
    <p:extLst>
      <p:ext uri="{BB962C8B-B14F-4D97-AF65-F5344CB8AC3E}">
        <p14:creationId xmlns:p14="http://schemas.microsoft.com/office/powerpoint/2010/main" val="21640937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3BA0B55-8129-4C41-9D03-90594469FA18}" type="datetimeFigureOut">
              <a:rPr lang="en-US" smtClean="0"/>
              <a:t>11/12/2020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9567D5A-C5B4-40BA-83B3-E0005969332B}" type="slidenum">
              <a:rPr lang="en-US" smtClean="0"/>
              <a:t>‹#›</a:t>
            </a:fld>
            <a:endParaRPr lang="en-US"/>
          </a:p>
        </p:txBody>
      </p:sp>
    </p:spTree>
    <p:extLst>
      <p:ext uri="{BB962C8B-B14F-4D97-AF65-F5344CB8AC3E}">
        <p14:creationId xmlns:p14="http://schemas.microsoft.com/office/powerpoint/2010/main" val="19724607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3BA0B55-8129-4C41-9D03-90594469FA18}" type="datetimeFigureOut">
              <a:rPr lang="en-US" smtClean="0"/>
              <a:t>11/12/2020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9567D5A-C5B4-40BA-83B3-E0005969332B}" type="slidenum">
              <a:rPr lang="en-US" smtClean="0"/>
              <a:t>‹#›</a:t>
            </a:fld>
            <a:endParaRPr lang="en-US"/>
          </a:p>
        </p:txBody>
      </p:sp>
    </p:spTree>
    <p:extLst>
      <p:ext uri="{BB962C8B-B14F-4D97-AF65-F5344CB8AC3E}">
        <p14:creationId xmlns:p14="http://schemas.microsoft.com/office/powerpoint/2010/main" val="4086274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BA0B55-8129-4C41-9D03-90594469FA18}" type="datetimeFigureOut">
              <a:rPr lang="en-US" smtClean="0"/>
              <a:t>11/12/2020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9567D5A-C5B4-40BA-83B3-E0005969332B}" type="slidenum">
              <a:rPr lang="en-US" smtClean="0"/>
              <a:t>‹#›</a:t>
            </a:fld>
            <a:endParaRPr lang="en-US"/>
          </a:p>
        </p:txBody>
      </p:sp>
    </p:spTree>
    <p:extLst>
      <p:ext uri="{BB962C8B-B14F-4D97-AF65-F5344CB8AC3E}">
        <p14:creationId xmlns:p14="http://schemas.microsoft.com/office/powerpoint/2010/main" val="34324891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3BA0B55-8129-4C41-9D03-90594469FA18}" type="datetimeFigureOut">
              <a:rPr lang="en-US" smtClean="0"/>
              <a:t>11/12/2020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567D5A-C5B4-40BA-83B3-E0005969332B}" type="slidenum">
              <a:rPr lang="en-US" smtClean="0"/>
              <a:t>‹#›</a:t>
            </a:fld>
            <a:endParaRPr lang="en-US"/>
          </a:p>
        </p:txBody>
      </p:sp>
    </p:spTree>
    <p:extLst>
      <p:ext uri="{BB962C8B-B14F-4D97-AF65-F5344CB8AC3E}">
        <p14:creationId xmlns:p14="http://schemas.microsoft.com/office/powerpoint/2010/main" val="14088326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3BA0B55-8129-4C41-9D03-90594469FA18}" type="datetimeFigureOut">
              <a:rPr lang="en-US" smtClean="0"/>
              <a:t>11/12/2020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567D5A-C5B4-40BA-83B3-E0005969332B}" type="slidenum">
              <a:rPr lang="en-US" smtClean="0"/>
              <a:t>‹#›</a:t>
            </a:fld>
            <a:endParaRPr lang="en-US"/>
          </a:p>
        </p:txBody>
      </p:sp>
    </p:spTree>
    <p:extLst>
      <p:ext uri="{BB962C8B-B14F-4D97-AF65-F5344CB8AC3E}">
        <p14:creationId xmlns:p14="http://schemas.microsoft.com/office/powerpoint/2010/main" val="33093723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3BA0B55-8129-4C41-9D03-90594469FA18}" type="datetimeFigureOut">
              <a:rPr lang="en-US" smtClean="0"/>
              <a:t>11/12/2020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567D5A-C5B4-40BA-83B3-E0005969332B}" type="slidenum">
              <a:rPr lang="en-US" smtClean="0"/>
              <a:t>‹#›</a:t>
            </a:fld>
            <a:endParaRPr lang="en-US"/>
          </a:p>
        </p:txBody>
      </p:sp>
    </p:spTree>
    <p:extLst>
      <p:ext uri="{BB962C8B-B14F-4D97-AF65-F5344CB8AC3E}">
        <p14:creationId xmlns:p14="http://schemas.microsoft.com/office/powerpoint/2010/main" val="7343702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3BA0B55-8129-4C41-9D03-90594469FA18}" type="datetimeFigureOut">
              <a:rPr lang="en-US" smtClean="0"/>
              <a:t>11/12/2020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567D5A-C5B4-40BA-83B3-E0005969332B}" type="slidenum">
              <a:rPr lang="en-US" smtClean="0"/>
              <a:t>‹#›</a:t>
            </a:fld>
            <a:endParaRPr lang="en-US"/>
          </a:p>
        </p:txBody>
      </p:sp>
    </p:spTree>
    <p:extLst>
      <p:ext uri="{BB962C8B-B14F-4D97-AF65-F5344CB8AC3E}">
        <p14:creationId xmlns:p14="http://schemas.microsoft.com/office/powerpoint/2010/main" val="8566974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BA0B55-8129-4C41-9D03-90594469FA18}" type="datetimeFigureOut">
              <a:rPr lang="en-US" smtClean="0"/>
              <a:t>11/12/2020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567D5A-C5B4-40BA-83B3-E0005969332B}" type="slidenum">
              <a:rPr lang="en-US" smtClean="0"/>
              <a:t>‹#›</a:t>
            </a:fld>
            <a:endParaRPr lang="en-US"/>
          </a:p>
        </p:txBody>
      </p:sp>
    </p:spTree>
    <p:extLst>
      <p:ext uri="{BB962C8B-B14F-4D97-AF65-F5344CB8AC3E}">
        <p14:creationId xmlns:p14="http://schemas.microsoft.com/office/powerpoint/2010/main" val="14012763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469557"/>
            <a:ext cx="9144000" cy="1705232"/>
          </a:xfrm>
        </p:spPr>
        <p:txBody>
          <a:bodyPr>
            <a:normAutofit fontScale="90000"/>
          </a:bodyPr>
          <a:lstStyle/>
          <a:p>
            <a:r>
              <a:rPr lang="en-US" b="1" dirty="0" smtClean="0"/>
              <a:t>Hospital workers safety precaution program </a:t>
            </a:r>
            <a:endParaRPr lang="en-US" b="1" dirty="0"/>
          </a:p>
        </p:txBody>
      </p:sp>
      <p:sp>
        <p:nvSpPr>
          <p:cNvPr id="3" name="Subtitle 2"/>
          <p:cNvSpPr>
            <a:spLocks noGrp="1"/>
          </p:cNvSpPr>
          <p:nvPr>
            <p:ph type="subTitle" idx="1"/>
          </p:nvPr>
        </p:nvSpPr>
        <p:spPr>
          <a:xfrm>
            <a:off x="1524000" y="2174789"/>
            <a:ext cx="9144000" cy="3904735"/>
          </a:xfrm>
        </p:spPr>
        <p:txBody>
          <a:bodyPr>
            <a:normAutofit/>
          </a:bodyPr>
          <a:lstStyle/>
          <a:p>
            <a:pPr algn="l"/>
            <a:r>
              <a:rPr lang="en-US" dirty="0" smtClean="0">
                <a:latin typeface="Times New Roman" pitchFamily="18" charset="0"/>
                <a:cs typeface="Times New Roman" pitchFamily="18" charset="0"/>
              </a:rPr>
              <a:t>Health workers think that substances from the patients such as blood and others substances can cause infections despite prognosis and indicated infectious fame (Jung, 2018). While additional transmissions can be caused by the air , droplets and getting in touch with the patient substances. Precautions when dealing with the patients substances are categorized depending on the substances they are handled .They include additional transmission ,and extra precautions which are transmission –based totally. </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9132629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Times New Roman" pitchFamily="18" charset="0"/>
                <a:cs typeface="Times New Roman" pitchFamily="18" charset="0"/>
              </a:rPr>
              <a:t>Objectives of the program </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The program aims to provide guidelines and procedures of handling human substances and equipment's in the hospital to avoid infections.</a:t>
            </a:r>
          </a:p>
          <a:p>
            <a:r>
              <a:rPr lang="en-US" dirty="0" smtClean="0">
                <a:latin typeface="Times New Roman" pitchFamily="18" charset="0"/>
                <a:cs typeface="Times New Roman" pitchFamily="18" charset="0"/>
              </a:rPr>
              <a:t> Provision of the implementation plan on how to handle human substances such as blood , waste and the equipment used to store or extract those substances. </a:t>
            </a:r>
          </a:p>
          <a:p>
            <a:r>
              <a:rPr lang="en-US" dirty="0" smtClean="0">
                <a:latin typeface="Times New Roman" pitchFamily="18" charset="0"/>
                <a:cs typeface="Times New Roman" pitchFamily="18" charset="0"/>
              </a:rPr>
              <a:t>To reduce health care infection of disease due to poor management of hospitals substances.</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40558935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Times New Roman" pitchFamily="18" charset="0"/>
                <a:cs typeface="Times New Roman" pitchFamily="18" charset="0"/>
              </a:rPr>
              <a:t>Hospital areas where guidelines are necessary </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Disinfection and cleaning procedure where all the equipment's should be cleaned with appropriate agents and disinfected and reprocessing of other reusable equipment's.</a:t>
            </a:r>
          </a:p>
          <a:p>
            <a:r>
              <a:rPr lang="en-US" dirty="0" smtClean="0">
                <a:latin typeface="Times New Roman" pitchFamily="18" charset="0"/>
                <a:cs typeface="Times New Roman" pitchFamily="18" charset="0"/>
              </a:rPr>
              <a:t>Waste control</a:t>
            </a:r>
          </a:p>
          <a:p>
            <a:r>
              <a:rPr lang="en-US" dirty="0" smtClean="0">
                <a:latin typeface="Times New Roman" pitchFamily="18" charset="0"/>
                <a:cs typeface="Times New Roman" pitchFamily="18" charset="0"/>
              </a:rPr>
              <a:t> safety health care of the patients to avoid transmission</a:t>
            </a:r>
          </a:p>
          <a:p>
            <a:r>
              <a:rPr lang="en-US" dirty="0" smtClean="0">
                <a:latin typeface="Times New Roman" pitchFamily="18" charset="0"/>
                <a:cs typeface="Times New Roman" pitchFamily="18" charset="0"/>
              </a:rPr>
              <a:t>Contamination control procedures in the special situation  </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16612565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Times New Roman" pitchFamily="18" charset="0"/>
                <a:cs typeface="Times New Roman" pitchFamily="18" charset="0"/>
              </a:rPr>
              <a:t>The government rules and support </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The health department provide manuals to proper handling of human substances in the hospitals. The related government health institution should create the awareness of how to handle hospital  equipment's (Jung, 2018). </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6962520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Times New Roman" pitchFamily="18" charset="0"/>
                <a:cs typeface="Times New Roman" pitchFamily="18" charset="0"/>
              </a:rPr>
              <a:t>Management programs </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Contamination control measures , general and extra precautions</a:t>
            </a:r>
          </a:p>
          <a:p>
            <a:r>
              <a:rPr lang="en-US" dirty="0" smtClean="0">
                <a:latin typeface="Times New Roman" pitchFamily="18" charset="0"/>
                <a:cs typeface="Times New Roman" pitchFamily="18" charset="0"/>
              </a:rPr>
              <a:t>Training  of health care workers</a:t>
            </a:r>
          </a:p>
          <a:p>
            <a:r>
              <a:rPr lang="en-US" dirty="0" smtClean="0">
                <a:latin typeface="Times New Roman" pitchFamily="18" charset="0"/>
                <a:cs typeface="Times New Roman" pitchFamily="18" charset="0"/>
              </a:rPr>
              <a:t>Safety care of patients with precautions such as immunization </a:t>
            </a:r>
          </a:p>
          <a:p>
            <a:r>
              <a:rPr lang="en-US" dirty="0" smtClean="0">
                <a:latin typeface="Times New Roman" pitchFamily="18" charset="0"/>
                <a:cs typeface="Times New Roman" pitchFamily="18" charset="0"/>
              </a:rPr>
              <a:t>Identification of the hazards minimizing them  </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9686107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Times New Roman" pitchFamily="18" charset="0"/>
                <a:cs typeface="Times New Roman" pitchFamily="18" charset="0"/>
              </a:rPr>
              <a:t>Practices that can lead to infection  </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Use gadgets </a:t>
            </a:r>
          </a:p>
          <a:p>
            <a:r>
              <a:rPr lang="en-US" dirty="0" smtClean="0">
                <a:latin typeface="Times New Roman" pitchFamily="18" charset="0"/>
                <a:cs typeface="Times New Roman" pitchFamily="18" charset="0"/>
              </a:rPr>
              <a:t>Reprocessing of the equipment's</a:t>
            </a:r>
          </a:p>
          <a:p>
            <a:r>
              <a:rPr lang="en-US" dirty="0" smtClean="0">
                <a:latin typeface="Times New Roman" pitchFamily="18" charset="0"/>
                <a:cs typeface="Times New Roman" pitchFamily="18" charset="0"/>
              </a:rPr>
              <a:t>Antibiotic usage </a:t>
            </a:r>
          </a:p>
          <a:p>
            <a:r>
              <a:rPr lang="en-US" dirty="0" smtClean="0">
                <a:latin typeface="Times New Roman" pitchFamily="18" charset="0"/>
                <a:cs typeface="Times New Roman" pitchFamily="18" charset="0"/>
              </a:rPr>
              <a:t>Control of blood or fluid exposure </a:t>
            </a:r>
          </a:p>
          <a:p>
            <a:r>
              <a:rPr lang="en-US" dirty="0" smtClean="0">
                <a:latin typeface="Times New Roman" pitchFamily="18" charset="0"/>
                <a:cs typeface="Times New Roman" pitchFamily="18" charset="0"/>
              </a:rPr>
              <a:t>Use of blood and management of medical waste </a:t>
            </a:r>
          </a:p>
          <a:p>
            <a:endParaRPr lang="en-US" dirty="0"/>
          </a:p>
          <a:p>
            <a:endParaRPr lang="en-US" dirty="0" smtClean="0"/>
          </a:p>
          <a:p>
            <a:endParaRPr lang="en-US" dirty="0"/>
          </a:p>
        </p:txBody>
      </p:sp>
    </p:spTree>
    <p:extLst>
      <p:ext uri="{BB962C8B-B14F-4D97-AF65-F5344CB8AC3E}">
        <p14:creationId xmlns:p14="http://schemas.microsoft.com/office/powerpoint/2010/main" val="5400071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prstClr val="black"/>
                </a:solidFill>
                <a:latin typeface="Times New Roman" pitchFamily="18" charset="0"/>
                <a:cs typeface="Times New Roman" pitchFamily="18" charset="0"/>
              </a:rPr>
              <a:t>Practices that can lead to infection </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There are various practices that lead to infection of the health workers, such as gadgets and equipment's without proper measures stipulated by the rules such as wearing of the protective gears in the hands and on the body (Bahl, et al 2020).Exposure of blood for a patient is risky to health officials since it can easily transmit infections diseases. Management of waste  such as syringes should be done with caution so that they do not come in contact with other people since it is more infectious. </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4748505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Times New Roman" pitchFamily="18" charset="0"/>
                <a:cs typeface="Times New Roman" pitchFamily="18" charset="0"/>
              </a:rPr>
              <a:t>Strict measures to follow in extra precaution situations  </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Use of the antisepsis and maintenance of hands hygiene ,</a:t>
            </a:r>
          </a:p>
          <a:p>
            <a:r>
              <a:rPr lang="en-US" dirty="0" smtClean="0">
                <a:latin typeface="Times New Roman" pitchFamily="18" charset="0"/>
                <a:cs typeface="Times New Roman" pitchFamily="18" charset="0"/>
              </a:rPr>
              <a:t>This can be done with washing hands regularly with a disinfectant  which kills the jams that can lead to infection. Hands can easily lead to the infections when infected because they can be used to touch sensitive areas in a body.</a:t>
            </a:r>
          </a:p>
          <a:p>
            <a:r>
              <a:rPr lang="en-US" dirty="0" smtClean="0">
                <a:latin typeface="Times New Roman" pitchFamily="18" charset="0"/>
                <a:cs typeface="Times New Roman" pitchFamily="18" charset="0"/>
              </a:rPr>
              <a:t>Equipment management used for the patients if they are reusable should be disinfected washed and if they are not reusable they should be  wasted with caution  </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40518349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prstClr val="black"/>
                </a:solidFill>
                <a:latin typeface="Times New Roman" pitchFamily="18" charset="0"/>
                <a:cs typeface="Times New Roman" pitchFamily="18" charset="0"/>
              </a:rPr>
              <a:t>Strict measures to follow in extra precaution situations </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Prevention from needle injuries after patients have been attended to by those needles. They are likely to carry the infection from the patient and it gets in contact with the health workers infection can be easily be transferred (Bahl, et al 2020). They should use while wearing the gloves to reduces changes of needle injuries . Hospital Waste should be managed properly so that it does not come in contact with people. </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68230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Times New Roman" pitchFamily="18" charset="0"/>
                <a:cs typeface="Times New Roman" pitchFamily="18" charset="0"/>
              </a:rPr>
              <a:t>Infection precautions classification</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Standard precautions </a:t>
            </a:r>
          </a:p>
          <a:p>
            <a:r>
              <a:rPr lang="en-US" dirty="0" smtClean="0">
                <a:latin typeface="Times New Roman" pitchFamily="18" charset="0"/>
                <a:cs typeface="Times New Roman" pitchFamily="18" charset="0"/>
              </a:rPr>
              <a:t>Additional (transmission primary based ) precautio</a:t>
            </a:r>
            <a:r>
              <a:rPr lang="en-US" dirty="0" smtClean="0"/>
              <a:t>ns </a:t>
            </a:r>
            <a:endParaRPr lang="en-US" dirty="0"/>
          </a:p>
        </p:txBody>
      </p:sp>
    </p:spTree>
    <p:extLst>
      <p:ext uri="{BB962C8B-B14F-4D97-AF65-F5344CB8AC3E}">
        <p14:creationId xmlns:p14="http://schemas.microsoft.com/office/powerpoint/2010/main" val="26243080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prstClr val="black"/>
                </a:solidFill>
                <a:latin typeface="Times New Roman" pitchFamily="18" charset="0"/>
                <a:cs typeface="Times New Roman" pitchFamily="18" charset="0"/>
              </a:rPr>
              <a:t>Standard precautions </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Standard precautions</a:t>
            </a:r>
          </a:p>
          <a:p>
            <a:r>
              <a:rPr lang="en-US" dirty="0" smtClean="0">
                <a:latin typeface="Times New Roman" pitchFamily="18" charset="0"/>
                <a:cs typeface="Times New Roman" pitchFamily="18" charset="0"/>
              </a:rPr>
              <a:t>Standard precautions are made for the  infection transmission diseases that can be controlled or prevented through use of software precautions which are  grouped into popular precautions which are supposed to be implemented to all patients </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9006461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Standard precautions </a:t>
            </a:r>
            <a:endParaRPr lang="en-US" b="1" dirty="0"/>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They are precautions which are supposed to be practiced with everyone in the hospital both patients and health workers. Such as being clean , not waking bear feet on the flow. Avoiding hospital trash and proper deposition of the waste materials from the hospital.</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8621015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Additional (Transmission – primary based )</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They are also called the extra precautions , they are made based on the specific form of transmission of infections . They are mostly infected through airborne and physical contact. The infections can be easily transmitted from one person to another. The precautions made are strict to make the health workers remain healthy while serving the patients (</a:t>
            </a:r>
            <a:r>
              <a:rPr lang="en-US" b="0" i="0" dirty="0" smtClean="0">
                <a:solidFill>
                  <a:srgbClr val="222222"/>
                </a:solidFill>
                <a:effectLst/>
                <a:latin typeface="Times New Roman" pitchFamily="18" charset="0"/>
                <a:cs typeface="Times New Roman" pitchFamily="18" charset="0"/>
              </a:rPr>
              <a:t>Yu and Yang,2017). </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0245037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prstClr val="black"/>
                </a:solidFill>
                <a:latin typeface="Times New Roman" pitchFamily="18" charset="0"/>
                <a:cs typeface="Times New Roman" pitchFamily="18" charset="0"/>
              </a:rPr>
              <a:t>Additional (Transmission – primary based )</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The additional or extra precautions include , secluding the patients in one place where they can be observed and treated. Wearing of the protective gear when dealing with highly infectious diseases such as coronavirus. Regular washing of the hands with disinfectant (</a:t>
            </a:r>
            <a:r>
              <a:rPr lang="en-US" b="0" i="0" dirty="0" smtClean="0">
                <a:solidFill>
                  <a:srgbClr val="222222"/>
                </a:solidFill>
                <a:effectLst/>
                <a:latin typeface="Times New Roman" pitchFamily="18" charset="0"/>
                <a:cs typeface="Times New Roman" pitchFamily="18" charset="0"/>
              </a:rPr>
              <a:t>Yu and Yang,2017)</a:t>
            </a:r>
            <a:r>
              <a:rPr lang="en-US" dirty="0" smtClean="0">
                <a:latin typeface="Times New Roman" pitchFamily="18" charset="0"/>
                <a:cs typeface="Times New Roman" pitchFamily="18" charset="0"/>
              </a:rPr>
              <a:t> . </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17526289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Times New Roman" pitchFamily="18" charset="0"/>
                <a:cs typeface="Times New Roman" pitchFamily="18" charset="0"/>
              </a:rPr>
              <a:t>Conclusion </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The program precautions stipulated is accordance with the health policies for the safety of the health workers against infections. This program will help many health workers to reduce the risk of infection from the patients blood and substances.</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9499932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Times New Roman" pitchFamily="18" charset="0"/>
                <a:cs typeface="Times New Roman" pitchFamily="18" charset="0"/>
              </a:rPr>
              <a:t>References</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62500" lnSpcReduction="20000"/>
          </a:bodyPr>
          <a:lstStyle/>
          <a:p>
            <a:pPr>
              <a:lnSpc>
                <a:spcPct val="220000"/>
              </a:lnSpc>
            </a:pPr>
            <a:r>
              <a:rPr lang="en-US" dirty="0" err="1" smtClean="0">
                <a:latin typeface="Times New Roman" pitchFamily="18" charset="0"/>
                <a:cs typeface="Times New Roman" pitchFamily="18" charset="0"/>
              </a:rPr>
              <a:t>Bahl</a:t>
            </a:r>
            <a:r>
              <a:rPr lang="en-US" dirty="0">
                <a:latin typeface="Times New Roman" pitchFamily="18" charset="0"/>
                <a:cs typeface="Times New Roman" pitchFamily="18" charset="0"/>
              </a:rPr>
              <a:t>, P., </a:t>
            </a:r>
            <a:r>
              <a:rPr lang="en-US" dirty="0" err="1">
                <a:latin typeface="Times New Roman" pitchFamily="18" charset="0"/>
                <a:cs typeface="Times New Roman" pitchFamily="18" charset="0"/>
              </a:rPr>
              <a:t>Doolan</a:t>
            </a:r>
            <a:r>
              <a:rPr lang="en-US" dirty="0">
                <a:latin typeface="Times New Roman" pitchFamily="18" charset="0"/>
                <a:cs typeface="Times New Roman" pitchFamily="18" charset="0"/>
              </a:rPr>
              <a:t>, C., de Silva, C., </a:t>
            </a:r>
            <a:r>
              <a:rPr lang="en-US" dirty="0" err="1">
                <a:latin typeface="Times New Roman" pitchFamily="18" charset="0"/>
                <a:cs typeface="Times New Roman" pitchFamily="18" charset="0"/>
              </a:rPr>
              <a:t>Chughtai</a:t>
            </a:r>
            <a:r>
              <a:rPr lang="en-US" dirty="0">
                <a:latin typeface="Times New Roman" pitchFamily="18" charset="0"/>
                <a:cs typeface="Times New Roman" pitchFamily="18" charset="0"/>
              </a:rPr>
              <a:t>, A. A., </a:t>
            </a:r>
            <a:r>
              <a:rPr lang="en-US" dirty="0" err="1">
                <a:latin typeface="Times New Roman" pitchFamily="18" charset="0"/>
                <a:cs typeface="Times New Roman" pitchFamily="18" charset="0"/>
              </a:rPr>
              <a:t>Bourouiba</a:t>
            </a:r>
            <a:r>
              <a:rPr lang="en-US" dirty="0">
                <a:latin typeface="Times New Roman" pitchFamily="18" charset="0"/>
                <a:cs typeface="Times New Roman" pitchFamily="18" charset="0"/>
              </a:rPr>
              <a:t>, L., &amp; </a:t>
            </a:r>
            <a:r>
              <a:rPr lang="en-US" dirty="0" err="1">
                <a:latin typeface="Times New Roman" pitchFamily="18" charset="0"/>
                <a:cs typeface="Times New Roman" pitchFamily="18" charset="0"/>
              </a:rPr>
              <a:t>MacIntyre</a:t>
            </a:r>
            <a:r>
              <a:rPr lang="en-US" dirty="0">
                <a:latin typeface="Times New Roman" pitchFamily="18" charset="0"/>
                <a:cs typeface="Times New Roman" pitchFamily="18" charset="0"/>
              </a:rPr>
              <a:t>, C. R. (2020). Airborne or droplet precautions for health workers treating COVID-19?. </a:t>
            </a:r>
            <a:r>
              <a:rPr lang="en-US" i="1" dirty="0">
                <a:latin typeface="Times New Roman" pitchFamily="18" charset="0"/>
                <a:cs typeface="Times New Roman" pitchFamily="18" charset="0"/>
              </a:rPr>
              <a:t>The Journal of infectious diseases</a:t>
            </a:r>
            <a:r>
              <a:rPr lang="en-US" dirty="0" smtClean="0">
                <a:latin typeface="Times New Roman" pitchFamily="18" charset="0"/>
                <a:cs typeface="Times New Roman" pitchFamily="18" charset="0"/>
              </a:rPr>
              <a:t>.</a:t>
            </a:r>
          </a:p>
          <a:p>
            <a:pPr>
              <a:lnSpc>
                <a:spcPct val="220000"/>
              </a:lnSpc>
            </a:pPr>
            <a:r>
              <a:rPr lang="en-US" sz="2900" dirty="0">
                <a:solidFill>
                  <a:prstClr val="black"/>
                </a:solidFill>
                <a:latin typeface="Times New Roman" pitchFamily="18" charset="0"/>
                <a:cs typeface="Times New Roman" pitchFamily="18" charset="0"/>
              </a:rPr>
              <a:t>Jung, M. R. (2018). Effects of empowerment and regarding standard precautions for healthcare associated infection control in healthcare workers on performances. </a:t>
            </a:r>
            <a:r>
              <a:rPr lang="en-US" sz="2900" i="1" dirty="0">
                <a:solidFill>
                  <a:prstClr val="black"/>
                </a:solidFill>
                <a:latin typeface="Times New Roman" pitchFamily="18" charset="0"/>
                <a:cs typeface="Times New Roman" pitchFamily="18" charset="0"/>
              </a:rPr>
              <a:t>Journal of Digital Convergence</a:t>
            </a:r>
            <a:r>
              <a:rPr lang="en-US" sz="2900" dirty="0">
                <a:solidFill>
                  <a:prstClr val="black"/>
                </a:solidFill>
                <a:latin typeface="Times New Roman" pitchFamily="18" charset="0"/>
                <a:cs typeface="Times New Roman" pitchFamily="18" charset="0"/>
              </a:rPr>
              <a:t>, </a:t>
            </a:r>
            <a:r>
              <a:rPr lang="en-US" sz="2900" i="1" dirty="0">
                <a:solidFill>
                  <a:prstClr val="black"/>
                </a:solidFill>
                <a:latin typeface="Times New Roman" pitchFamily="18" charset="0"/>
                <a:cs typeface="Times New Roman" pitchFamily="18" charset="0"/>
              </a:rPr>
              <a:t>16</a:t>
            </a:r>
            <a:r>
              <a:rPr lang="en-US" sz="2900" dirty="0">
                <a:solidFill>
                  <a:prstClr val="black"/>
                </a:solidFill>
                <a:latin typeface="Times New Roman" pitchFamily="18" charset="0"/>
                <a:cs typeface="Times New Roman" pitchFamily="18" charset="0"/>
              </a:rPr>
              <a:t>(2), 243-250</a:t>
            </a:r>
            <a:endParaRPr lang="en-US" dirty="0" smtClean="0">
              <a:latin typeface="Times New Roman" pitchFamily="18" charset="0"/>
              <a:cs typeface="Times New Roman" pitchFamily="18" charset="0"/>
            </a:endParaRPr>
          </a:p>
          <a:p>
            <a:pPr>
              <a:lnSpc>
                <a:spcPct val="220000"/>
              </a:lnSpc>
            </a:pPr>
            <a:r>
              <a:rPr lang="en-US" b="0" i="0" dirty="0" smtClean="0">
                <a:solidFill>
                  <a:srgbClr val="222222"/>
                </a:solidFill>
                <a:effectLst/>
                <a:latin typeface="Times New Roman" pitchFamily="18" charset="0"/>
                <a:cs typeface="Times New Roman" pitchFamily="18" charset="0"/>
              </a:rPr>
              <a:t>Yu, J. W., &amp; Yang, N. Y. (2017). Characteristics and Knowledge of </a:t>
            </a:r>
            <a:r>
              <a:rPr lang="en-US" b="0" i="0" dirty="0" err="1" smtClean="0">
                <a:solidFill>
                  <a:srgbClr val="222222"/>
                </a:solidFill>
                <a:effectLst/>
                <a:latin typeface="Times New Roman" pitchFamily="18" charset="0"/>
                <a:cs typeface="Times New Roman" pitchFamily="18" charset="0"/>
              </a:rPr>
              <a:t>Needlestick</a:t>
            </a:r>
            <a:r>
              <a:rPr lang="en-US" b="0" i="0" dirty="0" smtClean="0">
                <a:solidFill>
                  <a:srgbClr val="222222"/>
                </a:solidFill>
                <a:effectLst/>
                <a:latin typeface="Times New Roman" pitchFamily="18" charset="0"/>
                <a:cs typeface="Times New Roman" pitchFamily="18" charset="0"/>
              </a:rPr>
              <a:t> Injuries and Compliance with Standard Precautions in Healthcare Workers. </a:t>
            </a:r>
            <a:r>
              <a:rPr lang="en-US" b="0" i="1" dirty="0" smtClean="0">
                <a:solidFill>
                  <a:srgbClr val="222222"/>
                </a:solidFill>
                <a:effectLst/>
                <a:latin typeface="Times New Roman" pitchFamily="18" charset="0"/>
                <a:cs typeface="Times New Roman" pitchFamily="18" charset="0"/>
              </a:rPr>
              <a:t>Journal of Korean Academic Society of Home Health Care Nursing</a:t>
            </a:r>
            <a:r>
              <a:rPr lang="en-US" b="0" i="0" dirty="0" smtClean="0">
                <a:solidFill>
                  <a:srgbClr val="222222"/>
                </a:solidFill>
                <a:effectLst/>
                <a:latin typeface="Times New Roman" pitchFamily="18" charset="0"/>
                <a:cs typeface="Times New Roman" pitchFamily="18" charset="0"/>
              </a:rPr>
              <a:t>, </a:t>
            </a:r>
            <a:r>
              <a:rPr lang="en-US" b="0" i="1" dirty="0" smtClean="0">
                <a:solidFill>
                  <a:srgbClr val="222222"/>
                </a:solidFill>
                <a:effectLst/>
                <a:latin typeface="Times New Roman" pitchFamily="18" charset="0"/>
                <a:cs typeface="Times New Roman" pitchFamily="18" charset="0"/>
              </a:rPr>
              <a:t>24</a:t>
            </a:r>
            <a:r>
              <a:rPr lang="en-US" b="0" i="0" dirty="0" smtClean="0">
                <a:solidFill>
                  <a:srgbClr val="222222"/>
                </a:solidFill>
                <a:effectLst/>
                <a:latin typeface="Times New Roman" pitchFamily="18" charset="0"/>
                <a:cs typeface="Times New Roman" pitchFamily="18" charset="0"/>
              </a:rPr>
              <a:t>(3), 275-283.</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80969609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351</TotalTime>
  <Words>882</Words>
  <Application>Microsoft Office PowerPoint</Application>
  <PresentationFormat>Custom</PresentationFormat>
  <Paragraphs>51</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Hospital workers safety precaution program </vt:lpstr>
      <vt:lpstr>Objectives of the program </vt:lpstr>
      <vt:lpstr>Hospital areas where guidelines are necessary </vt:lpstr>
      <vt:lpstr>The government rules and support </vt:lpstr>
      <vt:lpstr>Management programs </vt:lpstr>
      <vt:lpstr>Practices that can lead to infection  </vt:lpstr>
      <vt:lpstr>Practices that can lead to infection </vt:lpstr>
      <vt:lpstr>Strict measures to follow in extra precaution situations  </vt:lpstr>
      <vt:lpstr>Strict measures to follow in extra precaution situations </vt:lpstr>
      <vt:lpstr>Infection precautions classification</vt:lpstr>
      <vt:lpstr>Standard precautions </vt:lpstr>
      <vt:lpstr>Standard precautions </vt:lpstr>
      <vt:lpstr>Additional (Transmission – primary based )</vt:lpstr>
      <vt:lpstr>Additional (Transmission – primary based )</vt:lpstr>
      <vt:lpstr>Conclusion </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Hospital Waste Management Program</dc:title>
  <dc:creator>user</dc:creator>
  <cp:lastModifiedBy>Windows User</cp:lastModifiedBy>
  <cp:revision>29</cp:revision>
  <dcterms:created xsi:type="dcterms:W3CDTF">2020-11-11T19:55:19Z</dcterms:created>
  <dcterms:modified xsi:type="dcterms:W3CDTF">2020-11-12T08:11:30Z</dcterms:modified>
</cp:coreProperties>
</file>